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9"/>
  </p:notesMasterIdLst>
  <p:handoutMasterIdLst>
    <p:handoutMasterId r:id="rId20"/>
  </p:handoutMasterIdLst>
  <p:sldIdLst>
    <p:sldId id="300" r:id="rId2"/>
    <p:sldId id="302" r:id="rId3"/>
    <p:sldId id="273" r:id="rId4"/>
    <p:sldId id="305" r:id="rId5"/>
    <p:sldId id="279" r:id="rId6"/>
    <p:sldId id="282" r:id="rId7"/>
    <p:sldId id="285" r:id="rId8"/>
    <p:sldId id="293" r:id="rId9"/>
    <p:sldId id="295" r:id="rId10"/>
    <p:sldId id="299" r:id="rId11"/>
    <p:sldId id="301" r:id="rId12"/>
    <p:sldId id="304" r:id="rId13"/>
    <p:sldId id="308" r:id="rId14"/>
    <p:sldId id="307" r:id="rId15"/>
    <p:sldId id="303" r:id="rId16"/>
    <p:sldId id="309" r:id="rId17"/>
    <p:sldId id="311" r:id="rId18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3399"/>
    <a:srgbClr val="A50021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42" autoAdjust="0"/>
    <p:restoredTop sz="94660"/>
  </p:normalViewPr>
  <p:slideViewPr>
    <p:cSldViewPr>
      <p:cViewPr varScale="1">
        <p:scale>
          <a:sx n="64" d="100"/>
          <a:sy n="64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BC8C7-0A50-439E-BE42-ADBE9ED85DC4}" type="datetimeFigureOut">
              <a:rPr lang="sk-SK" smtClean="0"/>
              <a:pPr/>
              <a:t>29. 11. 2011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DD07F-2462-424C-8659-BE08088B298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91212-5DF0-4BC1-A312-7E1F3DFE25CA}" type="datetimeFigureOut">
              <a:rPr lang="sk-SK" smtClean="0"/>
              <a:pPr/>
              <a:t>29. 11. 2011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FCB43-3234-4C2D-865A-71A6A73E8B5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FCB43-3234-4C2D-865A-71A6A73E8B5F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9A8464-BD4E-42CE-BE56-04E49CD10F3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5B91C4-1163-4B51-93EC-259D986AF72B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760224-9F1F-4794-8EEB-A2613493998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BCC1B7-3842-4CA9-83F3-1B645A4650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zloženie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2A97-33B2-4D6D-8173-70A89D37667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6D7DD-171B-44B0-B62F-DFE6E23806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dirty="0" smtClean="0"/>
              <a:t>Kliknite sem a upravte štýl predlohy nadpisov.</a:t>
            </a:r>
            <a:endParaRPr kumimoji="0"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C5F6BE-158C-4990-A17F-4FBA4F9C476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62E34F-8AF5-4697-A396-B5D6E138BBB0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182A4A-35B5-4816-9F00-4508221E56D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4385C-047A-46C6-A068-8ABBBDCC826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D91BDD-EAFB-476C-87C7-2FF599EC1A1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28F5EB-DF61-4FBD-874E-3B280444BD8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542A97-33B2-4D6D-8173-70A89D37667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67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news.sk/video/reportaze/2009-10-20/191-ako-sa-vyraba-dvd-revue" TargetMode="Externa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image" Target="../media/image12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Pam</a:t>
            </a:r>
            <a:r>
              <a:rPr lang="sk-SK" dirty="0" err="1" smtClean="0"/>
              <a:t>äte</a:t>
            </a:r>
            <a:endParaRPr lang="sk-SK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556792"/>
            <a:ext cx="8686800" cy="4530725"/>
          </a:xfrm>
        </p:spPr>
        <p:txBody>
          <a:bodyPr>
            <a:normAutofit/>
          </a:bodyPr>
          <a:lstStyle/>
          <a:p>
            <a:pPr marL="357188" indent="0">
              <a:lnSpc>
                <a:spcPct val="90000"/>
              </a:lnSpc>
            </a:pPr>
            <a:r>
              <a:rPr lang="sk-SK" sz="2800" dirty="0"/>
              <a:t> má rovnaké rozmery ako CD používa však vyššiu hustotu zápisu </a:t>
            </a:r>
            <a:r>
              <a:rPr lang="sk-SK" sz="2800" dirty="0">
                <a:sym typeface="Symbol" pitchFamily="18" charset="2"/>
              </a:rPr>
              <a:t></a:t>
            </a:r>
            <a:r>
              <a:rPr lang="sk-SK" sz="2800" dirty="0"/>
              <a:t> vyššia kapacita</a:t>
            </a:r>
          </a:p>
          <a:p>
            <a:pPr marL="357188" indent="0">
              <a:lnSpc>
                <a:spcPct val="90000"/>
              </a:lnSpc>
              <a:buNone/>
            </a:pPr>
            <a:endParaRPr lang="sk-SK" sz="2800" dirty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DVD</a:t>
            </a:r>
          </a:p>
        </p:txBody>
      </p:sp>
      <p:pic>
        <p:nvPicPr>
          <p:cNvPr id="6" name="Obrázok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140968"/>
            <a:ext cx="3786252" cy="222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ok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140968"/>
            <a:ext cx="3384376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Čiarová bublina 1 (zvýraznenie) 7"/>
          <p:cNvSpPr/>
          <p:nvPr/>
        </p:nvSpPr>
        <p:spPr>
          <a:xfrm>
            <a:off x="2123728" y="5517232"/>
            <a:ext cx="1800200" cy="504056"/>
          </a:xfrm>
          <a:prstGeom prst="accentCallout1">
            <a:avLst>
              <a:gd name="adj1" fmla="val -1092"/>
              <a:gd name="adj2" fmla="val -8333"/>
              <a:gd name="adj3" fmla="val -68413"/>
              <a:gd name="adj4" fmla="val -427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rgbClr val="000000"/>
                </a:solidFill>
              </a:rPr>
              <a:t>Drážky CD</a:t>
            </a:r>
            <a:endParaRPr lang="sk-SK" dirty="0">
              <a:solidFill>
                <a:srgbClr val="000000"/>
              </a:solidFill>
            </a:endParaRPr>
          </a:p>
        </p:txBody>
      </p:sp>
      <p:sp>
        <p:nvSpPr>
          <p:cNvPr id="9" name="Čiarová bublina 1 (zvýraznenie) 8"/>
          <p:cNvSpPr/>
          <p:nvPr/>
        </p:nvSpPr>
        <p:spPr>
          <a:xfrm>
            <a:off x="5580112" y="5661248"/>
            <a:ext cx="1863824" cy="504056"/>
          </a:xfrm>
          <a:prstGeom prst="accentCallout1">
            <a:avLst>
              <a:gd name="adj1" fmla="val -1092"/>
              <a:gd name="adj2" fmla="val -8333"/>
              <a:gd name="adj3" fmla="val -71248"/>
              <a:gd name="adj4" fmla="val 227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rgbClr val="000000"/>
                </a:solidFill>
              </a:rPr>
              <a:t>Drážky DVD</a:t>
            </a:r>
            <a:endParaRPr lang="sk-SK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pPr marL="357188" indent="0">
              <a:lnSpc>
                <a:spcPct val="90000"/>
              </a:lnSpc>
            </a:pPr>
            <a:r>
              <a:rPr lang="sk-SK" dirty="0" smtClean="0"/>
              <a:t> DVD</a:t>
            </a:r>
            <a:r>
              <a:rPr lang="sk-SK" sz="2800" dirty="0" smtClean="0"/>
              <a:t> nosiče môžu zaznamenávať informácie v dvoch vrstvách a obojstranne a vtedy dosahujú maximálnu kapacitu záznamu. </a:t>
            </a:r>
          </a:p>
          <a:p>
            <a:pPr marL="357188" indent="0">
              <a:lnSpc>
                <a:spcPct val="90000"/>
              </a:lnSpc>
            </a:pPr>
            <a:r>
              <a:rPr lang="sk-SK" sz="2800" dirty="0" smtClean="0"/>
              <a:t> Štandardná prenosová rýchlosť je 1350 </a:t>
            </a:r>
            <a:r>
              <a:rPr lang="sk-SK" sz="2800" dirty="0" err="1" smtClean="0"/>
              <a:t>kB</a:t>
            </a:r>
            <a:r>
              <a:rPr lang="sk-SK" sz="2800" dirty="0" smtClean="0"/>
              <a:t>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DVD</a:t>
            </a: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1763688" y="3429000"/>
          <a:ext cx="5904656" cy="2448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2952328"/>
              </a:tblGrid>
              <a:tr h="489654">
                <a:tc>
                  <a:txBody>
                    <a:bodyPr/>
                    <a:lstStyle/>
                    <a:p>
                      <a:r>
                        <a:rPr lang="sk-SK" dirty="0" smtClean="0"/>
                        <a:t>DVD</a:t>
                      </a:r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Kapacita</a:t>
                      </a:r>
                      <a:endParaRPr lang="sk-SK" dirty="0"/>
                    </a:p>
                  </a:txBody>
                  <a:tcPr anchor="ctr"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1vrstvové 1stranné </a:t>
                      </a:r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4,7GB</a:t>
                      </a:r>
                    </a:p>
                  </a:txBody>
                  <a:tcPr anchor="ctr"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2vrstvové 1stranné </a:t>
                      </a:r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8,5GB</a:t>
                      </a:r>
                    </a:p>
                  </a:txBody>
                  <a:tcPr anchor="ctr"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1vrstvové 2stranné </a:t>
                      </a:r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9,4GB</a:t>
                      </a:r>
                      <a:endParaRPr lang="sk-SK" dirty="0"/>
                    </a:p>
                  </a:txBody>
                  <a:tcPr anchor="ctr"/>
                </a:tc>
              </a:tr>
              <a:tr h="489654"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2vrstvové 2stranné </a:t>
                      </a:r>
                      <a:endParaRPr lang="sk-S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17 GB</a:t>
                      </a:r>
                      <a:endParaRPr lang="sk-SK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 descr="dvd-layers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1052736"/>
            <a:ext cx="3600400" cy="4536504"/>
          </a:xfrm>
          <a:prstGeom prst="rect">
            <a:avLst/>
          </a:prstGeom>
        </p:spPr>
      </p:pic>
      <p:sp>
        <p:nvSpPr>
          <p:cNvPr id="7" name="Obdĺžnik 6"/>
          <p:cNvSpPr/>
          <p:nvPr/>
        </p:nvSpPr>
        <p:spPr>
          <a:xfrm>
            <a:off x="5364088" y="6021288"/>
            <a:ext cx="2915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>
                <a:hlinkClick r:id="rId3"/>
              </a:rPr>
              <a:t>Výroba DVD</a:t>
            </a: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2062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dirty="0" err="1" smtClean="0"/>
              <a:t>Blu</a:t>
            </a:r>
            <a:r>
              <a:rPr lang="sk-SK" dirty="0" smtClean="0"/>
              <a:t> </a:t>
            </a:r>
            <a:r>
              <a:rPr lang="sk-SK" dirty="0" err="1" smtClean="0"/>
              <a:t>ray</a:t>
            </a:r>
            <a:r>
              <a:rPr lang="sk-SK" dirty="0" smtClean="0"/>
              <a:t> </a:t>
            </a:r>
            <a:r>
              <a:rPr lang="sk-SK" dirty="0" smtClean="0"/>
              <a:t>BD</a:t>
            </a:r>
            <a:br>
              <a:rPr lang="sk-SK" dirty="0" smtClean="0"/>
            </a:br>
            <a:r>
              <a:rPr lang="sk-SK" dirty="0" smtClean="0"/>
              <a:t>Porovnanie </a:t>
            </a:r>
            <a:r>
              <a:rPr lang="sk-SK" dirty="0" smtClean="0"/>
              <a:t>kapacity DVD a BD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4499992" y="6237312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Kapacita je udaná v GB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Blu-ray</a:t>
            </a:r>
            <a:r>
              <a:rPr lang="sk-SK" dirty="0" smtClean="0"/>
              <a:t> disk ako DVD. Je to teda disk s priemerom 12 centimetrov. </a:t>
            </a:r>
          </a:p>
          <a:p>
            <a:r>
              <a:rPr lang="sk-SK" dirty="0" smtClean="0"/>
              <a:t>Niekoľkonásobne väčšiu kapacitu ako DVD.</a:t>
            </a:r>
          </a:p>
          <a:p>
            <a:r>
              <a:rPr lang="sk-SK" smtClean="0"/>
              <a:t>Najväčší </a:t>
            </a:r>
            <a:r>
              <a:rPr lang="sk-SK" dirty="0" smtClean="0"/>
              <a:t>rozdiel je v spôsobe snímania </a:t>
            </a:r>
            <a:r>
              <a:rPr lang="sk-SK" smtClean="0"/>
              <a:t>modrým laserom (405nm), </a:t>
            </a:r>
            <a:r>
              <a:rPr lang="sk-SK" dirty="0" smtClean="0"/>
              <a:t>ktorý ukladá informácie 0,1 mm pod povrch disku a vďaka kratšej vlnovej dĺžke dokáže uložiť na jedno médium omnoho viac dát. 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Blu </a:t>
            </a:r>
            <a:r>
              <a:rPr lang="sk-SK" dirty="0" err="1" smtClean="0"/>
              <a:t>ray</a:t>
            </a:r>
            <a:r>
              <a:rPr lang="sk-SK" dirty="0" smtClean="0"/>
              <a:t> BD</a:t>
            </a:r>
            <a:endParaRPr lang="sk-S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527426"/>
            <a:ext cx="2330574" cy="2330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0000"/>
                </a:solidFill>
              </a:rPr>
              <a:t>Jednotka alebo USB kľúč je pamäťové médium, ktoré v sebe integruje </a:t>
            </a:r>
            <a:r>
              <a:rPr lang="sk-SK" dirty="0" err="1" smtClean="0">
                <a:solidFill>
                  <a:srgbClr val="000000"/>
                </a:solidFill>
              </a:rPr>
              <a:t>flash</a:t>
            </a:r>
            <a:r>
              <a:rPr lang="sk-SK" dirty="0" smtClean="0">
                <a:solidFill>
                  <a:srgbClr val="000000"/>
                </a:solidFill>
              </a:rPr>
              <a:t> pamäť a rozhranie USB. Používa sa aj názov USB </a:t>
            </a:r>
            <a:r>
              <a:rPr lang="sk-SK" dirty="0" err="1" smtClean="0">
                <a:solidFill>
                  <a:srgbClr val="000000"/>
                </a:solidFill>
              </a:rPr>
              <a:t>flash</a:t>
            </a:r>
            <a:r>
              <a:rPr lang="sk-SK" dirty="0" smtClean="0">
                <a:solidFill>
                  <a:srgbClr val="000000"/>
                </a:solidFill>
              </a:rPr>
              <a:t>, pamäťový kľúč USB, alebo USB </a:t>
            </a:r>
            <a:r>
              <a:rPr lang="sk-SK" dirty="0" err="1" smtClean="0">
                <a:solidFill>
                  <a:srgbClr val="000000"/>
                </a:solidFill>
              </a:rPr>
              <a:t>flash</a:t>
            </a:r>
            <a:r>
              <a:rPr lang="sk-SK" dirty="0" smtClean="0">
                <a:solidFill>
                  <a:srgbClr val="000000"/>
                </a:solidFill>
              </a:rPr>
              <a:t> disk a pod.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USB kľúč</a:t>
            </a:r>
            <a:br>
              <a:rPr lang="sk-SK" dirty="0" smtClean="0"/>
            </a:br>
            <a:endParaRPr lang="sk-SK" dirty="0"/>
          </a:p>
        </p:txBody>
      </p:sp>
      <p:pic>
        <p:nvPicPr>
          <p:cNvPr id="4" name="Obrázok 3" descr="index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20072" y="3573016"/>
            <a:ext cx="2595784" cy="272901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dirty="0" smtClean="0"/>
              <a:t>Usporiadanie pamätí podľa kapacity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IM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2250873" cy="1536167"/>
          </a:xfrm>
          <a:prstGeom prst="rect">
            <a:avLst/>
          </a:prstGeom>
          <a:noFill/>
        </p:spPr>
      </p:pic>
      <p:pic>
        <p:nvPicPr>
          <p:cNvPr id="3" name="Obrázok 2" descr="cd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552" y="2348880"/>
            <a:ext cx="1656184" cy="1368152"/>
          </a:xfrm>
          <a:prstGeom prst="rect">
            <a:avLst/>
          </a:prstGeom>
        </p:spPr>
      </p:pic>
      <p:pic>
        <p:nvPicPr>
          <p:cNvPr id="4" name="Obrázok 3" descr="index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3568" y="4149080"/>
            <a:ext cx="1584176" cy="157688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1340768"/>
            <a:ext cx="172819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ok 5" descr="hdd_ide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76256" y="3573016"/>
            <a:ext cx="1872208" cy="18002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en-US" dirty="0" smtClean="0"/>
              <a:t>Pam</a:t>
            </a:r>
            <a:r>
              <a:rPr lang="sk-SK" dirty="0" err="1" smtClean="0"/>
              <a:t>äte</a:t>
            </a:r>
            <a:r>
              <a:rPr lang="sk-SK" dirty="0" smtClean="0"/>
              <a:t> -charakteristika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Operačná pamäť RAM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Pevné disky</a:t>
            </a:r>
            <a:r>
              <a:rPr lang="en-US" sz="2800" dirty="0" smtClean="0"/>
              <a:t> / </a:t>
            </a:r>
            <a:r>
              <a:rPr lang="en-US" sz="2800" dirty="0" err="1" smtClean="0"/>
              <a:t>harddisky</a:t>
            </a:r>
            <a:endParaRPr lang="sk-SK" sz="2800" dirty="0" smtClean="0"/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CD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DVD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Blu </a:t>
            </a:r>
            <a:r>
              <a:rPr lang="sk-SK" sz="2800" dirty="0" err="1" smtClean="0"/>
              <a:t>ray</a:t>
            </a:r>
            <a:endParaRPr lang="sk-SK" sz="2800" dirty="0" smtClean="0"/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r>
              <a:rPr lang="sk-SK" sz="2800" dirty="0" smtClean="0"/>
              <a:t>USB kľúč</a:t>
            </a:r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endParaRPr lang="sk-SK" sz="2800" dirty="0" smtClean="0"/>
          </a:p>
          <a:p>
            <a:pPr marL="624078" indent="-514350">
              <a:buClrTx/>
              <a:buSzPct val="100000"/>
              <a:buNone/>
            </a:pPr>
            <a:endParaRPr lang="sk-SK" dirty="0" smtClean="0"/>
          </a:p>
          <a:p>
            <a:pPr marL="624078" indent="-514350">
              <a:buClrTx/>
              <a:buSzPct val="100000"/>
              <a:buFont typeface="+mj-lt"/>
              <a:buAutoNum type="arabicPeriod"/>
            </a:pPr>
            <a:endParaRPr lang="sk-SK" dirty="0" smtClean="0"/>
          </a:p>
          <a:p>
            <a:pPr marL="624078" indent="-514350">
              <a:buFont typeface="+mj-lt"/>
              <a:buAutoNum type="arabicPeriod"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686800" cy="5040312"/>
          </a:xfrm>
        </p:spPr>
        <p:txBody>
          <a:bodyPr>
            <a:normAutofit/>
          </a:bodyPr>
          <a:lstStyle/>
          <a:p>
            <a:r>
              <a:rPr lang="sk-SK" sz="2800" dirty="0"/>
              <a:t>Pamäť je časť počítača, ktorá slúži na dočasné alebo trvalé uchovávanie </a:t>
            </a:r>
            <a:r>
              <a:rPr lang="sk-SK" sz="2800" dirty="0" smtClean="0"/>
              <a:t>informácií</a:t>
            </a:r>
            <a:r>
              <a:rPr lang="sk-SK" dirty="0" smtClean="0"/>
              <a:t>.</a:t>
            </a:r>
          </a:p>
          <a:p>
            <a:r>
              <a:rPr lang="sk-SK" dirty="0" smtClean="0"/>
              <a:t>Pamäte charakterizuje ich kapacita a doba prístupu k dátam</a:t>
            </a:r>
          </a:p>
          <a:p>
            <a:endParaRPr lang="sk-SK" b="1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Pam</a:t>
            </a:r>
            <a:r>
              <a:rPr lang="sk-SK" dirty="0" err="1"/>
              <a:t>äte</a:t>
            </a:r>
            <a:r>
              <a:rPr lang="sk-SK" dirty="0"/>
              <a:t> – diskové zariadenia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140968"/>
            <a:ext cx="4415308" cy="331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800" dirty="0" smtClean="0"/>
              <a:t>Kapacita</a:t>
            </a:r>
            <a:r>
              <a:rPr lang="sk-SK" dirty="0" smtClean="0"/>
              <a:t> pamäte – množstvo údajov, ktoré môžeme do pamäte vložiť. Jej základnou jednotkou je 1 bit (1b).</a:t>
            </a:r>
          </a:p>
          <a:p>
            <a:pPr>
              <a:buFont typeface="Wingdings" pitchFamily="2" charset="2"/>
              <a:buNone/>
            </a:pPr>
            <a:endParaRPr lang="sk-SK" dirty="0" smtClean="0"/>
          </a:p>
          <a:p>
            <a:pPr>
              <a:buFont typeface="Wingdings" pitchFamily="2" charset="2"/>
              <a:buNone/>
            </a:pPr>
            <a:r>
              <a:rPr lang="sk-SK" dirty="0" smtClean="0"/>
              <a:t>	1 B (Byte) = 8 b	1kB= 2</a:t>
            </a:r>
            <a:r>
              <a:rPr lang="sk-SK" baseline="30000" dirty="0" smtClean="0"/>
              <a:t>10</a:t>
            </a:r>
            <a:r>
              <a:rPr lang="sk-SK" dirty="0" smtClean="0"/>
              <a:t> B = 1024 B	</a:t>
            </a:r>
          </a:p>
          <a:p>
            <a:pPr>
              <a:buFont typeface="Wingdings" pitchFamily="2" charset="2"/>
              <a:buNone/>
            </a:pPr>
            <a:r>
              <a:rPr lang="sk-SK" dirty="0" smtClean="0"/>
              <a:t>					1MB= 2</a:t>
            </a:r>
            <a:r>
              <a:rPr lang="sk-SK" baseline="30000" dirty="0" smtClean="0"/>
              <a:t>20</a:t>
            </a:r>
            <a:r>
              <a:rPr lang="sk-SK" dirty="0" smtClean="0"/>
              <a:t> B</a:t>
            </a:r>
          </a:p>
          <a:p>
            <a:pPr>
              <a:buFont typeface="Wingdings" pitchFamily="2" charset="2"/>
              <a:buNone/>
            </a:pPr>
            <a:r>
              <a:rPr lang="sk-SK" dirty="0" smtClean="0"/>
              <a:t>					1GB= 2</a:t>
            </a:r>
            <a:r>
              <a:rPr lang="sk-SK" baseline="30000" dirty="0" smtClean="0"/>
              <a:t>30</a:t>
            </a:r>
            <a:r>
              <a:rPr lang="sk-SK" dirty="0" smtClean="0"/>
              <a:t> B</a:t>
            </a:r>
          </a:p>
          <a:p>
            <a:pPr>
              <a:buFont typeface="Wingdings" pitchFamily="2" charset="2"/>
              <a:buNone/>
            </a:pPr>
            <a:r>
              <a:rPr lang="sk-SK" dirty="0" smtClean="0"/>
              <a:t>					1TB= 2</a:t>
            </a:r>
            <a:r>
              <a:rPr lang="sk-SK" baseline="30000" dirty="0" smtClean="0"/>
              <a:t>40</a:t>
            </a:r>
            <a:r>
              <a:rPr lang="sk-SK" dirty="0" smtClean="0"/>
              <a:t> B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Kapacita pamäte</a:t>
            </a: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IM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3491781"/>
            <a:ext cx="4932362" cy="3366219"/>
          </a:xfrm>
          <a:prstGeom prst="rect">
            <a:avLst/>
          </a:prstGeom>
          <a:noFill/>
        </p:spPr>
      </p:pic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sz="2800" b="1" dirty="0">
              <a:effectLst/>
            </a:endParaRPr>
          </a:p>
          <a:p>
            <a:pPr lvl="1">
              <a:lnSpc>
                <a:spcPct val="80000"/>
              </a:lnSpc>
            </a:pPr>
            <a:r>
              <a:rPr lang="sk-SK" sz="2800" dirty="0" smtClean="0">
                <a:effectLst/>
              </a:rPr>
              <a:t>slúži </a:t>
            </a:r>
            <a:r>
              <a:rPr lang="sk-SK" sz="2800" dirty="0">
                <a:effectLst/>
              </a:rPr>
              <a:t>na uchovanie údajov a na uloženie a vykonávanie inštrukcií programov. </a:t>
            </a:r>
          </a:p>
          <a:p>
            <a:pPr lvl="1">
              <a:lnSpc>
                <a:spcPct val="80000"/>
              </a:lnSpc>
            </a:pPr>
            <a:r>
              <a:rPr lang="sk-SK" sz="2800" dirty="0">
                <a:effectLst/>
              </a:rPr>
              <a:t>je zložená z integrovaných obvodov a tvorí pamäťový modul.</a:t>
            </a:r>
          </a:p>
          <a:p>
            <a:pPr lvl="1">
              <a:lnSpc>
                <a:spcPct val="80000"/>
              </a:lnSpc>
            </a:pPr>
            <a:r>
              <a:rPr lang="sk-SK" sz="2800" dirty="0">
                <a:effectLst/>
              </a:rPr>
              <a:t>pamäť priamo spolupracuje s procesorom</a:t>
            </a:r>
          </a:p>
          <a:p>
            <a:pPr lvl="1">
              <a:lnSpc>
                <a:spcPct val="80000"/>
              </a:lnSpc>
            </a:pPr>
            <a:r>
              <a:rPr lang="sk-SK" sz="2800" dirty="0">
                <a:effectLst/>
              </a:rPr>
              <a:t>po vypnutí počítača neuchovávajú údaje</a:t>
            </a:r>
          </a:p>
          <a:p>
            <a:pPr lvl="1">
              <a:lnSpc>
                <a:spcPct val="80000"/>
              </a:lnSpc>
            </a:pPr>
            <a:r>
              <a:rPr lang="sk-SK" sz="2800" dirty="0" smtClean="0">
                <a:effectLst/>
              </a:rPr>
              <a:t>Kapacita 1,2,4 TB ...</a:t>
            </a:r>
            <a:endParaRPr lang="sk-SK" sz="2800" dirty="0">
              <a:effectLst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b="0" dirty="0" smtClean="0">
                <a:effectLst/>
              </a:rPr>
              <a:t>Operačná pamäť RAM</a:t>
            </a:r>
            <a:endParaRPr lang="sk-SK" b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SIMM,DIMM,RIM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4378325" cy="685800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755576" y="2276872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/>
              <a:t>Vývoj pamäťových modulov</a:t>
            </a:r>
            <a:endParaRPr lang="sk-SK" sz="36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4" name="Picture 4" descr="HD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204864"/>
            <a:ext cx="6840759" cy="3915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975"/>
            <a:ext cx="9144000" cy="1181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/>
              <a:t>HDD</a:t>
            </a:r>
            <a:r>
              <a:rPr lang="en-US"/>
              <a:t> / 	</a:t>
            </a:r>
            <a:r>
              <a:rPr lang="sk-SK"/>
              <a:t>pamäťové médium určené k trvalému </a:t>
            </a:r>
            <a:r>
              <a:rPr lang="en-US"/>
              <a:t>			</a:t>
            </a:r>
            <a:r>
              <a:rPr lang="sk-SK"/>
              <a:t>ukladaniu dát</a:t>
            </a: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r>
              <a:rPr lang="sk-SK" b="0" dirty="0"/>
              <a:t>Pevné disky</a:t>
            </a:r>
            <a:r>
              <a:rPr lang="en-US" b="0" dirty="0"/>
              <a:t> / </a:t>
            </a:r>
            <a:r>
              <a:rPr lang="en-US" b="0" dirty="0" err="1"/>
              <a:t>harddisky</a:t>
            </a:r>
            <a:endParaRPr lang="sk-SK" b="0" dirty="0"/>
          </a:p>
        </p:txBody>
      </p:sp>
      <p:sp>
        <p:nvSpPr>
          <p:cNvPr id="7" name="Obdĺžnik 6"/>
          <p:cNvSpPr/>
          <p:nvPr/>
        </p:nvSpPr>
        <p:spPr>
          <a:xfrm>
            <a:off x="3707904" y="6165304"/>
            <a:ext cx="3707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/>
              <a:t>Štruktúra pevného disku</a:t>
            </a:r>
            <a:endParaRPr lang="sk-SK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 descr="hdd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51720" y="4077072"/>
            <a:ext cx="3032224" cy="2534358"/>
          </a:xfrm>
          <a:prstGeom prst="rect">
            <a:avLst/>
          </a:prstGeom>
        </p:spPr>
      </p:pic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r>
              <a:rPr lang="sk-SK" dirty="0"/>
              <a:t>vysoká kapacita – rádovo </a:t>
            </a:r>
            <a:r>
              <a:rPr lang="sk-SK" dirty="0" smtClean="0"/>
              <a:t>stovky GB </a:t>
            </a:r>
            <a:endParaRPr lang="sk-SK" dirty="0"/>
          </a:p>
          <a:p>
            <a:r>
              <a:rPr lang="sk-SK" dirty="0"/>
              <a:t>kratšia prístupová doba</a:t>
            </a:r>
          </a:p>
          <a:p>
            <a:r>
              <a:rPr lang="sk-SK" dirty="0"/>
              <a:t>sú umiestnené vnútri základnej jednotky</a:t>
            </a:r>
          </a:p>
          <a:p>
            <a:r>
              <a:rPr lang="sk-SK" dirty="0"/>
              <a:t>po vypnutí sa údaje nestrácajú</a:t>
            </a:r>
          </a:p>
          <a:p>
            <a:r>
              <a:rPr lang="sk-SK" dirty="0"/>
              <a:t>výrobcovia – SEAGATE, MAXTOR, WESTERN DIGITAL .... 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HDD</a:t>
            </a:r>
          </a:p>
        </p:txBody>
      </p:sp>
      <p:pic>
        <p:nvPicPr>
          <p:cNvPr id="7" name="Obrázok 6" descr="hdd_ide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2120" y="4149080"/>
            <a:ext cx="2592288" cy="2448272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341438"/>
            <a:ext cx="9144000" cy="5516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k-SK" dirty="0"/>
              <a:t>štandardná veľkosť CD disku je 12 cm ( priemer disku)</a:t>
            </a:r>
          </a:p>
          <a:p>
            <a:pPr>
              <a:lnSpc>
                <a:spcPct val="90000"/>
              </a:lnSpc>
            </a:pPr>
            <a:r>
              <a:rPr lang="sk-SK" dirty="0"/>
              <a:t>CD ROM, CD R, CD RW</a:t>
            </a:r>
          </a:p>
          <a:p>
            <a:pPr>
              <a:lnSpc>
                <a:spcPct val="90000"/>
              </a:lnSpc>
            </a:pPr>
            <a:r>
              <a:rPr lang="sk-SK" dirty="0"/>
              <a:t>kapacita 650-700MB resp. 74-80 minút</a:t>
            </a:r>
          </a:p>
          <a:p>
            <a:pPr>
              <a:lnSpc>
                <a:spcPct val="90000"/>
              </a:lnSpc>
            </a:pPr>
            <a:r>
              <a:rPr lang="sk-SK" dirty="0"/>
              <a:t>relatívne dlhá prístupová doba (nepriamo úmerná násobku rýchlosti CD mechaniky) - 16x/10x/40x – prenos dát - 150kB </a:t>
            </a:r>
          </a:p>
          <a:p>
            <a:pPr>
              <a:lnSpc>
                <a:spcPct val="90000"/>
              </a:lnSpc>
            </a:pPr>
            <a:r>
              <a:rPr lang="sk-SK" dirty="0"/>
              <a:t>prenosné médium</a:t>
            </a:r>
          </a:p>
          <a:p>
            <a:pPr>
              <a:lnSpc>
                <a:spcPct val="90000"/>
              </a:lnSpc>
            </a:pPr>
            <a:r>
              <a:rPr lang="sk-SK" dirty="0"/>
              <a:t>po vypnutí ostávajú údaje</a:t>
            </a:r>
          </a:p>
          <a:p>
            <a:pPr>
              <a:lnSpc>
                <a:spcPct val="90000"/>
              </a:lnSpc>
              <a:buNone/>
            </a:pPr>
            <a:endParaRPr lang="sk-SK" dirty="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CD</a:t>
            </a:r>
          </a:p>
        </p:txBody>
      </p:sp>
      <p:pic>
        <p:nvPicPr>
          <p:cNvPr id="6" name="Obrázok 5" descr="c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0032" y="3933056"/>
            <a:ext cx="3168352" cy="2592288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al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912</TotalTime>
  <Words>318</Words>
  <Application>Microsoft Office PowerPoint</Application>
  <PresentationFormat>Prezentácia na obrazovke (4:3)</PresentationFormat>
  <Paragraphs>73</Paragraphs>
  <Slides>17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18" baseType="lpstr">
      <vt:lpstr>Hala</vt:lpstr>
      <vt:lpstr>Pamäte</vt:lpstr>
      <vt:lpstr>Obsah</vt:lpstr>
      <vt:lpstr>Pamäte – diskové zariadenia</vt:lpstr>
      <vt:lpstr>Kapacita pamäte</vt:lpstr>
      <vt:lpstr>Operačná pamäť RAM</vt:lpstr>
      <vt:lpstr>Snímka 6</vt:lpstr>
      <vt:lpstr>Pevné disky / harddisky</vt:lpstr>
      <vt:lpstr>HDD</vt:lpstr>
      <vt:lpstr>CD</vt:lpstr>
      <vt:lpstr>DVD</vt:lpstr>
      <vt:lpstr>DVD</vt:lpstr>
      <vt:lpstr>Snímka 12</vt:lpstr>
      <vt:lpstr>Blu ray BD Porovnanie kapacity DVD a BD</vt:lpstr>
      <vt:lpstr>Blu ray BD</vt:lpstr>
      <vt:lpstr> USB kľúč </vt:lpstr>
      <vt:lpstr>Usporiadanie pamätí podľa kapacity</vt:lpstr>
      <vt:lpstr>Snímka 17</vt:lpstr>
    </vt:vector>
  </TitlesOfParts>
  <Company>HOME NB - msdnaa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MV</dc:creator>
  <cp:lastModifiedBy>učiteľ</cp:lastModifiedBy>
  <cp:revision>64</cp:revision>
  <dcterms:created xsi:type="dcterms:W3CDTF">2006-08-12T08:37:17Z</dcterms:created>
  <dcterms:modified xsi:type="dcterms:W3CDTF">2011-11-29T11:12:19Z</dcterms:modified>
</cp:coreProperties>
</file>